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  <p:sldId id="257" r:id="rId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1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4" y="1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4" y="868521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00" spcFirstLastPara="1" rIns="91400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"/>
          <p:cNvSpPr txBox="1"/>
          <p:nvPr>
            <p:ph type="ctrTitle"/>
          </p:nvPr>
        </p:nvSpPr>
        <p:spPr>
          <a:xfrm>
            <a:off x="685800" y="213042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Google Shape;22;p2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Google Shape;23;p2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Google Shape;24;p2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Google Shape;25;p2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 type="vertTx">
  <p:cSld name="VERTICAL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" type="body"/>
          </p:nvPr>
        </p:nvSpPr>
        <p:spPr>
          <a:xfrm rot="5400000">
            <a:off x="2309018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Google Shape;80;p11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Google Shape;81;p11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Google Shape;82;p11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 type="vertTitleAndTx">
  <p:cSld name="VERTICAL_TITLE_AND_VERTICAL_TEXT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 rot="5400000">
            <a:off x="4732337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 rot="5400000">
            <a:off x="541338" y="190502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13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13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13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"/>
          <p:cNvSpPr txBox="1"/>
          <p:nvPr>
            <p:ph type="title"/>
          </p:nvPr>
        </p:nvSpPr>
        <p:spPr>
          <a:xfrm>
            <a:off x="457200" y="134076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idx="1" type="body"/>
          </p:nvPr>
        </p:nvSpPr>
        <p:spPr>
          <a:xfrm>
            <a:off x="457200" y="2708921"/>
            <a:ext cx="8229600" cy="341724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Google Shape;29;p3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 txBox="1"/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4" name="Google Shape;34;p4"/>
          <p:cNvSpPr txBox="1"/>
          <p:nvPr>
            <p:ph idx="1" type="body"/>
          </p:nvPr>
        </p:nvSpPr>
        <p:spPr>
          <a:xfrm>
            <a:off x="722313" y="2906714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4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Google Shape;36;p4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457200" y="1600201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648200" y="1600201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06400" lvl="0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5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5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Google Shape;44;p5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 type="twoTxTwoObj">
  <p:cSld name="TWO_OBJECTS_WITH_TEX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Google Shape;47;p6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Google Shape;48;p6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Google Shape;49;p6"/>
          <p:cNvSpPr txBox="1"/>
          <p:nvPr>
            <p:ph idx="3" type="body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Google Shape;50;p6"/>
          <p:cNvSpPr txBox="1"/>
          <p:nvPr>
            <p:ph idx="4" type="body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55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30200" lvl="3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302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6" name="Google Shape;56;p7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Google Shape;57;p7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7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8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Google Shape;61;p8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8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 type="objTx">
  <p:cSld name="OBJECT_WITH_CAPTION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9"/>
          <p:cNvSpPr txBox="1"/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" type="body"/>
          </p:nvPr>
        </p:nvSpPr>
        <p:spPr>
          <a:xfrm>
            <a:off x="3575050" y="273051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Google Shape;66;p9"/>
          <p:cNvSpPr txBox="1"/>
          <p:nvPr>
            <p:ph idx="2" type="body"/>
          </p:nvPr>
        </p:nvSpPr>
        <p:spPr>
          <a:xfrm>
            <a:off x="457201" y="1435101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9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 type="picTx">
  <p:cSld name="PICTURE_WITH_CAPTION_TEXT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Google Shape;73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10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Google Shape;75;p10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6" name="Google Shape;76;p10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8.xml"/><Relationship Id="rId10" Type="http://schemas.openxmlformats.org/officeDocument/2006/relationships/slideLayout" Target="../slideLayouts/slideLayout7.xml"/><Relationship Id="rId13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9.xml"/><Relationship Id="rId1" Type="http://schemas.openxmlformats.org/officeDocument/2006/relationships/image" Target="../media/image2.jpg"/><Relationship Id="rId2" Type="http://schemas.openxmlformats.org/officeDocument/2006/relationships/image" Target="../media/image3.png"/><Relationship Id="rId3" Type="http://schemas.openxmlformats.org/officeDocument/2006/relationships/image" Target="../media/image1.jpg"/><Relationship Id="rId4" Type="http://schemas.openxmlformats.org/officeDocument/2006/relationships/slideLayout" Target="../slideLayouts/slideLayout1.xml"/><Relationship Id="rId9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1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idx="1" type="body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grpSp>
        <p:nvGrpSpPr>
          <p:cNvPr id="14" name="Google Shape;14;p1"/>
          <p:cNvGrpSpPr/>
          <p:nvPr/>
        </p:nvGrpSpPr>
        <p:grpSpPr>
          <a:xfrm>
            <a:off x="-7938" y="1"/>
            <a:ext cx="9159876" cy="1196975"/>
            <a:chOff x="-8626" y="0"/>
            <a:chExt cx="9161252" cy="1196752"/>
          </a:xfrm>
        </p:grpSpPr>
        <p:sp>
          <p:nvSpPr>
            <p:cNvPr id="15" name="Google Shape;15;p1"/>
            <p:cNvSpPr/>
            <p:nvPr/>
          </p:nvSpPr>
          <p:spPr>
            <a:xfrm>
              <a:off x="-8626" y="0"/>
              <a:ext cx="9153313" cy="138087"/>
            </a:xfrm>
            <a:prstGeom prst="rect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6" name="Google Shape;16;p1"/>
            <p:cNvCxnSpPr/>
            <p:nvPr/>
          </p:nvCxnSpPr>
          <p:spPr>
            <a:xfrm>
              <a:off x="-8626" y="1196752"/>
              <a:ext cx="9161252" cy="0"/>
            </a:xfrm>
            <a:prstGeom prst="straightConnector1">
              <a:avLst/>
            </a:prstGeom>
            <a:noFill/>
            <a:ln cap="flat" cmpd="sng" w="1905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cxnSp>
        <p:pic>
          <p:nvPicPr>
            <p:cNvPr id="17" name="Google Shape;17;p1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179388" y="404664"/>
              <a:ext cx="2635002" cy="58896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" name="Google Shape;18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7463" y="6181725"/>
            <a:ext cx="9178926" cy="6731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micro-bit Logo stripped_Lantern Colour Grad+Black BBC Logo_RGB" id="19" name="Google Shape;1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89427" y="368091"/>
            <a:ext cx="4459038" cy="60504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4"/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4"/>
          <p:cNvSpPr txBox="1"/>
          <p:nvPr>
            <p:ph type="ctrTitle"/>
          </p:nvPr>
        </p:nvSpPr>
        <p:spPr>
          <a:xfrm>
            <a:off x="323528" y="1772816"/>
            <a:ext cx="8496944" cy="10824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‘Keep off that bag!’</a:t>
            </a:r>
            <a:br>
              <a:rPr b="1" i="0" lang="en-GB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GB" sz="4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BBC micro:bit School Bag Alarm</a:t>
            </a:r>
            <a:endParaRPr b="1" i="0" sz="4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4"/>
          <p:cNvSpPr txBox="1"/>
          <p:nvPr>
            <p:ph idx="1" type="subTitle"/>
          </p:nvPr>
        </p:nvSpPr>
        <p:spPr>
          <a:xfrm>
            <a:off x="1259632" y="3789040"/>
            <a:ext cx="6624736" cy="1536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Integrating the System into a </a:t>
            </a:r>
            <a:endParaRPr/>
          </a:p>
          <a:p>
            <a: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b="0" i="0" lang="en-GB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Complete Product</a:t>
            </a:r>
            <a:endParaRPr b="0" i="0" sz="3200" u="none" cap="none" strike="noStrik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457200" y="1268760"/>
            <a:ext cx="8229600" cy="12150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GB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Product Integration</a:t>
            </a:r>
            <a:endParaRPr b="1" i="0" sz="4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5"/>
          <p:cNvSpPr txBox="1"/>
          <p:nvPr>
            <p:ph idx="1" type="body"/>
          </p:nvPr>
        </p:nvSpPr>
        <p:spPr>
          <a:xfrm>
            <a:off x="323528" y="2132856"/>
            <a:ext cx="8568952" cy="39933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7" lvl="0" marL="342907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 are now going to </a:t>
            </a: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integrate </a:t>
            </a: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your programmable system into a more </a:t>
            </a: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complete product.</a:t>
            </a:r>
            <a:endParaRPr/>
          </a:p>
          <a:p>
            <a:pPr indent="-342907" lvl="0" marL="342907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Think about how you could </a:t>
            </a: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attach or fit</a:t>
            </a: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your BBC micro:bit device onto or within the bag.</a:t>
            </a:r>
            <a:endParaRPr/>
          </a:p>
          <a:p>
            <a:pPr indent="-342907" lvl="0" marL="342907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example, you could create a </a:t>
            </a: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casing</a:t>
            </a: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sit inside the bag and keep the electronics safe, </a:t>
            </a: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clip</a:t>
            </a: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the device to the outside of the bag or create a </a:t>
            </a: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pocket</a:t>
            </a: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the bag for the device to sit inside.</a:t>
            </a:r>
            <a:endParaRPr/>
          </a:p>
          <a:p>
            <a:pPr indent="-342907" lvl="0" marL="342907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Sketch and annotate </a:t>
            </a: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 least one idea for how you could do this.</a:t>
            </a:r>
            <a:endParaRPr/>
          </a:p>
          <a:p>
            <a:pPr indent="-342907" lvl="0" marL="342907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 a </a:t>
            </a:r>
            <a:r>
              <a:rPr b="1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prototype</a:t>
            </a:r>
            <a:r>
              <a:rPr b="0" i="0" lang="en-GB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your chosen method.</a:t>
            </a:r>
            <a:endParaRPr/>
          </a:p>
          <a:p>
            <a:pPr indent="-139707" lvl="0" marL="342907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wer point templat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